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56" r:id="rId3"/>
    <p:sldId id="257" r:id="rId4"/>
    <p:sldId id="25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EECF-1A44-4812-B128-4DEF9B7A2B79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CB8EF-ACAD-47B5-A31C-6DE23717C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8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5F2E4-0D7B-46A9-B6F6-68C40A9C80F3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C14BB-6E96-4203-9757-F193497A8D5A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317C9-29F8-4DD4-9FEC-5BB709744AD6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95BA6-E15B-4CAB-A281-3464E016AD50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4CB63C-4877-4FED-A18A-BA26C2AE0CDE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8D4D9-3A23-4742-B5D3-AD156B05A6DC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B8EF-ACAD-47B5-A31C-6DE23717C2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6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C4244-6228-4AF4-AEC5-CC6762E31EF9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DACE2-3A9E-41DC-BB14-AC7ACF71DD69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F0F830-0040-4844-BF07-567B5AE97CB2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DC7C61-7E54-4632-99A9-68C4C9719A9B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02FAA7-3A4F-4453-B26A-E0C095AB8127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4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6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9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5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1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6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8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5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0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0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29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50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3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6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7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4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6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4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9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5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813"/>
            <a:ext cx="8928992" cy="5976515"/>
          </a:xfrm>
        </p:spPr>
        <p:txBody>
          <a:bodyPr/>
          <a:lstStyle/>
          <a:p>
            <a:pPr marL="330200">
              <a:lnSpc>
                <a:spcPct val="150000"/>
              </a:lnSpc>
              <a:spcAft>
                <a:spcPts val="0"/>
              </a:spcAft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Окружение проекта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2800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800" cap="small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Виды и характеристика окружения проекта</a:t>
            </a:r>
            <a:r>
              <a:rPr lang="ru-RU" sz="2800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800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Дальнее окружение проекта</a:t>
            </a:r>
            <a:r>
              <a:rPr lang="ru-RU" sz="2800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800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Ближнее окружение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нутреннее окружение</a:t>
            </a:r>
            <a:r>
              <a:rPr lang="ru-RU" sz="2800" i="1" cap="small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D8066F-3974-4222-87CB-C396583FECB7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Дальнее окружение проекта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i="1" smtClean="0">
                <a:solidFill>
                  <a:schemeClr val="accent2"/>
                </a:solidFill>
              </a:rPr>
              <a:t>Природные и экологические факторы: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Естественно-климатические условия: температура, осадки, влажность, ветры, высота над уровнем моря, сейсмичность, ландшафт и топография и др.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Природные ресурсы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Расположение и связь с транспортными сетями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Стандарты по качеству: воздушного пространства, водных источников и почвенному покрову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Санитарные требования к окружающей среде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Законодательство по защите окружающей среды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Характеристика тенденций и состояния экологических систем: воздуха, воды, почвы.</a:t>
            </a:r>
          </a:p>
          <a:p>
            <a:pPr algn="just" eaLnBrk="1" hangingPunct="1">
              <a:buFontTx/>
              <a:buNone/>
            </a:pPr>
            <a:r>
              <a:rPr lang="ru-RU" sz="2400" i="1" smtClean="0">
                <a:solidFill>
                  <a:schemeClr val="accent2"/>
                </a:solidFill>
              </a:rPr>
              <a:t>Характеристики и факторы инфраструктуры: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Средства транспорта, связи и коммуникации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Перевозка грузов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Сети ЭВМ и информационные системы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Энергоснабжение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Коммунальные службы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Сырье и услуги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Сбытовая сеть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Логистика и материально-техническое снабжение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Промышленная инфраструктура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Char char="·"/>
            </a:pPr>
            <a:r>
              <a:rPr lang="ru-RU" sz="1600" smtClean="0"/>
              <a:t>Обслуживающие системы и прочие.</a:t>
            </a:r>
          </a:p>
        </p:txBody>
      </p:sp>
    </p:spTree>
    <p:extLst>
      <p:ext uri="{BB962C8B-B14F-4D97-AF65-F5344CB8AC3E}">
        <p14:creationId xmlns:p14="http://schemas.microsoft.com/office/powerpoint/2010/main" val="66537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29600" cy="56207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Ближнее окружение проекта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18060"/>
              </p:ext>
            </p:extLst>
          </p:nvPr>
        </p:nvGraphicFramePr>
        <p:xfrm>
          <a:off x="755576" y="620688"/>
          <a:ext cx="7632848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Документ" r:id="rId4" imgW="5315760" imgH="3654000" progId="Word.Document.8">
                  <p:embed/>
                </p:oleObj>
              </mc:Choice>
              <mc:Fallback>
                <p:oleObj name="Документ" r:id="rId4" imgW="5315760" imgH="3654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20688"/>
                        <a:ext cx="7632848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558924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 можно рассматривать как кратковременную мини - организацию внутри предприятия. На проект оказывают влияние все подразделения  предприятия, с которыми связан процесс его появления и реализации.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57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C44EA-CB17-4900-8329-7A72A673FC68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741367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правило,  это подразделения из следующих сфер деятельности: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Руководство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предприятия определяет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основные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проекта, а также порядок их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корректировки.</a:t>
            </a:r>
          </a:p>
          <a:p>
            <a:pPr marL="265113" indent="-265113" eaLnBrk="1" hangingPunct="1">
              <a:lnSpc>
                <a:spcPct val="110000"/>
              </a:lnSpc>
              <a:buFontTx/>
              <a:buAutoNum type="arabicPeriod" startAt="2"/>
            </a:pPr>
            <a:r>
              <a:rPr lang="ru-RU" sz="2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Сфера финансов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определяет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проекта, его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смету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источники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финансирования.</a:t>
            </a:r>
          </a:p>
          <a:p>
            <a:pPr marL="265113" indent="-265113" eaLnBrk="1" hangingPunct="1">
              <a:lnSpc>
                <a:spcPct val="110000"/>
              </a:lnSpc>
              <a:buFontTx/>
              <a:buAutoNum type="arabicPeriod" startAt="3"/>
            </a:pPr>
            <a:r>
              <a:rPr lang="ru-RU" sz="2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Сфера сбыта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определяется решениями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покупателей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действиями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конкурентов.</a:t>
            </a:r>
          </a:p>
          <a:p>
            <a:pPr marL="265113" indent="-265113" eaLnBrk="1" hangingPunct="1">
              <a:lnSpc>
                <a:spcPct val="110000"/>
              </a:lnSpc>
              <a:buFontTx/>
              <a:buAutoNum type="arabicPeriod" startAt="4"/>
            </a:pPr>
            <a:r>
              <a:rPr lang="ru-RU" sz="2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Сфера изготовления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требует согласования требований к проекту с возможностями рынка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средств производства.</a:t>
            </a:r>
          </a:p>
          <a:p>
            <a:pPr eaLnBrk="1" hangingPunct="1">
              <a:buFontTx/>
              <a:buNone/>
            </a:pP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 Сфера материального обеспечения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формирует требования к проекту, исходя из возможности обеспечения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сырьем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материалами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оборудованием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 приемлемым ценам.</a:t>
            </a:r>
          </a:p>
          <a:p>
            <a:pPr eaLnBrk="1" hangingPunct="1">
              <a:buFontTx/>
              <a:buNone/>
            </a:pPr>
            <a:r>
              <a:rPr lang="ru-RU" sz="2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Сфера инфраструктуры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формирует требования к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рекламе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ранспорту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телекоммуникациям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информационному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обеспечению,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инженерному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обеспечению.</a:t>
            </a:r>
          </a:p>
          <a:p>
            <a:pPr eaLnBrk="1" hangingPunct="1">
              <a:buFontTx/>
              <a:buNone/>
            </a:pPr>
            <a:r>
              <a:rPr lang="ru-RU" sz="2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Сфера очистки и утилизации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формирует требования к охране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окружающей среды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утилизации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отходов производства.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12126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0"/>
            <a:ext cx="7772400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4. Внутреннее окружение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692696"/>
            <a:ext cx="8856984" cy="5976664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Стиль руководства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определяет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психологический климат и атмосферу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влияет на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творческую активность и работоспособность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команде проекта.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Специфическая организация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определяет взаимоотношения между основными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участниками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проекта, распределение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ответственности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обязанностей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влияет на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успех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осуществления проекта.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реализуют различные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интересы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процессе осуществления проекта, формируют свои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оказывают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влияние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проект в соответствии со своими интересами, компетенцией и степенью участия в проекте.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интерес 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участников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связан с получением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прибыли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9419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60648"/>
            <a:ext cx="8713663" cy="633670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интерес 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команды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связан с получением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дохода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своей деятельности во время реализации проекта и претендует на получении свой части из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резервного фонда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Методы и средства коммуникации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определяют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полноту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достоверность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оперативность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обмена информацией между участниками проекта.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Экономические условия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определяют его основные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стоимостные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характеристики.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8. Социальные условия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характеризуют: условия жизни; уровень заработной платы; коммунальными услугами; условия труда и техники безопасности; страхованием; социальным обеспечением.</a:t>
            </a:r>
          </a:p>
        </p:txBody>
      </p:sp>
    </p:spTree>
    <p:extLst>
      <p:ext uri="{BB962C8B-B14F-4D97-AF65-F5344CB8AC3E}">
        <p14:creationId xmlns:p14="http://schemas.microsoft.com/office/powerpoint/2010/main" val="414649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69A053-ECCE-4A50-8AFC-131148886F40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1. </a:t>
            </a:r>
            <a:r>
              <a:rPr lang="ru-RU" sz="2800" cap="small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Виды и характеристика окружения проекта</a:t>
            </a:r>
            <a:endParaRPr lang="ru-RU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696"/>
            <a:ext cx="9036496" cy="18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1" dirty="0" smtClean="0">
                <a:solidFill>
                  <a:schemeClr val="accent2"/>
                </a:solidFill>
              </a:rPr>
              <a:t>Окружение проекта</a:t>
            </a:r>
            <a:r>
              <a:rPr lang="ru-RU" sz="1600" dirty="0" smtClean="0"/>
              <a:t> (</a:t>
            </a:r>
            <a:r>
              <a:rPr lang="en-US" sz="1600" i="1" dirty="0" smtClean="0"/>
              <a:t>Project Environment</a:t>
            </a:r>
            <a:r>
              <a:rPr lang="ru-RU" sz="1600" dirty="0" smtClean="0"/>
              <a:t>) - среда проекта, порождающая совокупность внутренних и внешних сил, которые способствуют или мешают достижению целей проекта.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b="1" dirty="0"/>
              <a:t>Окружение проекта </a:t>
            </a:r>
            <a:r>
              <a:rPr lang="ru-RU" sz="1600" dirty="0" smtClean="0"/>
              <a:t>- сложный </a:t>
            </a:r>
            <a:r>
              <a:rPr lang="ru-RU" sz="1600" dirty="0"/>
              <a:t>комплекс взаимосвязанных отношений, которые постоянно воздействуют на проект по мере его реализации. Кроме того, большинство проектов сами воздействуют на окружающую среду, и это, в частности, наблюдается в инфраструктуре проекта. </a:t>
            </a:r>
            <a:endParaRPr lang="ru-RU" sz="1600" dirty="0" smtClean="0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2120781"/>
              </p:ext>
            </p:extLst>
          </p:nvPr>
        </p:nvGraphicFramePr>
        <p:xfrm>
          <a:off x="683568" y="2564904"/>
          <a:ext cx="7920880" cy="429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4" imgW="2962800" imgH="2219040" progId="Word.Document.8">
                  <p:embed/>
                </p:oleObj>
              </mc:Choice>
              <mc:Fallback>
                <p:oleObj name="Документ" r:id="rId4" imgW="2962800" imgH="2219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564904"/>
                        <a:ext cx="7920880" cy="4293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11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03F044-2DC6-408E-8271-70182905A7F1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940"/>
            <a:ext cx="8229600" cy="49006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Окружение проекта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1" y="548680"/>
            <a:ext cx="8928992" cy="6192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Можно условно выделить </a:t>
            </a:r>
            <a:r>
              <a:rPr lang="ru-RU" sz="2000" i="1" dirty="0" smtClean="0"/>
              <a:t>внешнюю и внутреннюю</a:t>
            </a:r>
            <a:r>
              <a:rPr lang="ru-RU" sz="2000" dirty="0" smtClean="0"/>
              <a:t> среду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Кроме того, во внешней среде проекта можно выделить: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rgbClr val="0033CC"/>
                </a:solidFill>
              </a:rPr>
              <a:t>ближнее окружение</a:t>
            </a:r>
            <a:r>
              <a:rPr lang="ru-RU" sz="2000" dirty="0" smtClean="0">
                <a:solidFill>
                  <a:srgbClr val="0033CC"/>
                </a:solidFill>
              </a:rPr>
              <a:t> </a:t>
            </a:r>
            <a:r>
              <a:rPr lang="ru-RU" sz="2000" dirty="0" smtClean="0"/>
              <a:t>- это среда предприятия, в рамках которого осуществляется проект, и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rgbClr val="0033CC"/>
                </a:solidFill>
              </a:rPr>
              <a:t>дальнее окружение</a:t>
            </a:r>
            <a:r>
              <a:rPr lang="ru-RU" sz="2000" dirty="0" smtClean="0"/>
              <a:t>, т. е. окружение самого предприятия.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000" i="1" dirty="0" smtClean="0"/>
              <a:t>Дальнее окружение</a:t>
            </a:r>
            <a:r>
              <a:rPr lang="ru-RU" sz="2000" dirty="0" smtClean="0"/>
              <a:t> оказывает существенное влияние на проект как через предприятие, так и непосредственно напрямую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 eaLnBrk="1" hangingPunct="1">
              <a:lnSpc>
                <a:spcPct val="8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существенные факторы </a:t>
            </a:r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внутренней среды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следующие: стиль руководства проектом; специфическая организация проекта; участники проекта; команда проекта; экономические, социальные, технические и др. условия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/>
          </a:p>
          <a:p>
            <a:pPr algn="just" eaLnBrk="1" hangingPunct="1">
              <a:lnSpc>
                <a:spcPct val="80000"/>
              </a:lnSpc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970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 можно рассматривать как кратковременную мини - организацию внутри предприятия. На проект оказывают влияние все подразделения  предприятия, с которыми связан процесс его появления и реализации.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правило,  это подразделения из следующих сфер деятельности: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Руководство предприятия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исходя из стратегии организации определяет цели и основные требования к проекту.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финансов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определяет бюджетные рамки проекта, а также способы и источники финансирования.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сбыта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формирует требования и условия для проекта, связанные с рынком сбыта, поведением покупателей и действиями конкурентов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изготовления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связана с рынком средств производства, необходимых для проекта.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9472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материального обеспечения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связана с рынком сырья  и полуфабрикатов и формирует требования к проекту, вытекающие из возможностей обеспечения сырьем, материалами и оборудованием по приемлемым ценам.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Сфера инфраструктуры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связана с рынком услуг и различных видов сервиса (реклама, транспорт, связь, телекоммуникации, информационное и инженерное обеспечение и т.д.).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очистки и утилизации промышленных отходов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связана с требованиями по охране окружающей среды и разумным использованием отходов производства.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17925-E679-480C-A7B3-8879F3B9F55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7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B7ED7-417A-4A9A-A314-33BEEF9F6ACB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Окружение проекта: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z="1800" i="1" smtClean="0">
                <a:solidFill>
                  <a:schemeClr val="accent2"/>
                </a:solidFill>
              </a:rPr>
              <a:t>дальнее</a:t>
            </a:r>
            <a:r>
              <a:rPr lang="ru-RU" sz="1800" smtClean="0">
                <a:solidFill>
                  <a:schemeClr val="accent2"/>
                </a:solidFill>
              </a:rPr>
              <a:t>, </a:t>
            </a:r>
            <a:r>
              <a:rPr lang="ru-RU" sz="1800" i="1" smtClean="0">
                <a:solidFill>
                  <a:schemeClr val="accent2"/>
                </a:solidFill>
              </a:rPr>
              <a:t>ближнее</a:t>
            </a:r>
            <a:r>
              <a:rPr lang="ru-RU" sz="1800" smtClean="0">
                <a:solidFill>
                  <a:schemeClr val="accent2"/>
                </a:solidFill>
              </a:rPr>
              <a:t>, </a:t>
            </a:r>
            <a:r>
              <a:rPr lang="ru-RU" sz="1800" i="1" smtClean="0">
                <a:solidFill>
                  <a:schemeClr val="accent2"/>
                </a:solidFill>
              </a:rPr>
              <a:t>внутреннее</a:t>
            </a:r>
            <a:r>
              <a:rPr lang="ru-RU" sz="1800" smtClean="0">
                <a:solidFill>
                  <a:schemeClr val="accent2"/>
                </a:solidFill>
              </a:rPr>
              <a:t> </a:t>
            </a:r>
            <a:r>
              <a:rPr lang="ru-RU" sz="1800" smtClean="0">
                <a:solidFill>
                  <a:schemeClr val="tx1"/>
                </a:solidFill>
              </a:rPr>
              <a:t>(или внешнее и внутреннее)</a:t>
            </a:r>
            <a:endParaRPr lang="ru-RU" u="sng" smtClean="0">
              <a:solidFill>
                <a:schemeClr val="tx1"/>
              </a:solidFill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762000" y="1844675"/>
          <a:ext cx="7543800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окумент" r:id="rId4" imgW="5363280" imgH="2799000" progId="Word.Document.8">
                  <p:embed/>
                </p:oleObj>
              </mc:Choice>
              <mc:Fallback>
                <p:oleObj name="Документ" r:id="rId4" imgW="5363280" imgH="2799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44675"/>
                        <a:ext cx="7543800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6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BC927C-F69E-4149-A40B-F9BD8FBDD296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6632"/>
            <a:ext cx="7772400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2. Дальнее окружение проекта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i="1" smtClean="0">
                <a:solidFill>
                  <a:schemeClr val="accent2"/>
                </a:solidFill>
              </a:rPr>
              <a:t>Политические характеристики и факторы: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Политическая стабильность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Поддержка проекта правительством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Националистические проявления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Уровень преступности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Торговый баланс со странами- участниками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Участие в военных союзах.</a:t>
            </a:r>
          </a:p>
          <a:p>
            <a:pPr algn="just" eaLnBrk="1" hangingPunct="1">
              <a:buFontTx/>
              <a:buNone/>
            </a:pPr>
            <a:r>
              <a:rPr lang="ru-RU" sz="2400" i="1" smtClean="0">
                <a:solidFill>
                  <a:schemeClr val="accent2"/>
                </a:solidFill>
              </a:rPr>
              <a:t>Экономические факторы: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Структура национального хозяйства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Виды ответственности и имущественные права, в т.</a:t>
            </a:r>
            <a:r>
              <a:rPr lang="ru-RU" sz="1600" noProof="1" smtClean="0"/>
              <a:t> </a:t>
            </a:r>
            <a:r>
              <a:rPr lang="ru-RU" sz="1600" smtClean="0"/>
              <a:t>ч. на землю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Тарифы и налоги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Страховые гарантии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Уровень инфляции и стабильность валюты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Развитость банковской системы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Источники инвестиций и капитальных вложений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Степень свободы предпринимательства и хозяйственной самостоятельности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Развитость рыночной инфраструктуры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Уровень цен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Состояние рынков: сбыта, инвестиций, средств производства, сырья и продуктов, рабочей силы и др.</a:t>
            </a:r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116078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6027AE-A5BE-4647-8A25-2B3C4B8B4175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Дальнее окружение проекта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i="1" smtClean="0">
                <a:solidFill>
                  <a:schemeClr val="accent2"/>
                </a:solidFill>
              </a:rPr>
              <a:t>Общество - его характеристики и факторы: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Условия и уровень жизни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Уровень образования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Свобода перемещения, "въезд-выезд"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Трудовое законодательство, запрещение забастовок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Здравоохранение и медицина, условия отдыха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Общественные организации, пресса, телевидение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Отношение местного населения к проекту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endParaRPr lang="ru-RU" sz="1600" smtClean="0"/>
          </a:p>
          <a:p>
            <a:pPr algn="just" eaLnBrk="1" hangingPunct="1"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Законы и право: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Права человека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Права предпринимательства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Права собственности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Законы и нормативные акты о предоставлении гарантий и льгот</a:t>
            </a:r>
          </a:p>
          <a:p>
            <a:pPr algn="just" eaLnBrk="1" hangingPunct="1">
              <a:lnSpc>
                <a:spcPct val="70000"/>
              </a:lnSpc>
              <a:buFont typeface="Symbol" pitchFamily="18" charset="2"/>
              <a:buChar char="·"/>
            </a:pPr>
            <a:endParaRPr lang="ru-RU" sz="1600" smtClean="0"/>
          </a:p>
        </p:txBody>
      </p:sp>
    </p:spTree>
    <p:extLst>
      <p:ext uri="{BB962C8B-B14F-4D97-AF65-F5344CB8AC3E}">
        <p14:creationId xmlns:p14="http://schemas.microsoft.com/office/powerpoint/2010/main" val="28834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1991A6-8C9B-456B-B4D4-F7733C18C7E2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Дальнее окружение проекта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i="1" smtClean="0">
                <a:solidFill>
                  <a:schemeClr val="accent2"/>
                </a:solidFill>
              </a:rPr>
              <a:t>Наука и техника: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Уровень развития фундаментальных и прикладных наук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Уровень информационных технологий и компьютеризации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Уровень промышленных и производственных технологий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Энергетические системы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Транспортные системы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Связь, коммуникации</a:t>
            </a:r>
            <a:endParaRPr lang="ru-RU" smtClean="0"/>
          </a:p>
          <a:p>
            <a:pPr algn="just" eaLnBrk="1" hangingPunct="1">
              <a:buFontTx/>
              <a:buNone/>
            </a:pPr>
            <a:endParaRPr lang="ru-RU" sz="2400" i="1" smtClean="0">
              <a:solidFill>
                <a:schemeClr val="accent2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sz="2400" i="1" smtClean="0">
                <a:solidFill>
                  <a:schemeClr val="accent2"/>
                </a:solidFill>
              </a:rPr>
              <a:t>Культура: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Уровень грамотности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История, культурные традиции, религия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Культурные потребности: жизнеобеспечение, работа, отдых, спорт и др.</a:t>
            </a:r>
          </a:p>
          <a:p>
            <a:pPr lvl="2" algn="just" eaLnBrk="1" hangingPunct="1">
              <a:lnSpc>
                <a:spcPct val="70000"/>
              </a:lnSpc>
              <a:buFont typeface="Symbol" pitchFamily="18" charset="2"/>
              <a:buChar char="·"/>
            </a:pPr>
            <a:r>
              <a:rPr lang="ru-RU" sz="1600" smtClean="0"/>
              <a:t>Уровень требований к качеству результатов и условий труда</a:t>
            </a:r>
          </a:p>
        </p:txBody>
      </p:sp>
    </p:spTree>
    <p:extLst>
      <p:ext uri="{BB962C8B-B14F-4D97-AF65-F5344CB8AC3E}">
        <p14:creationId xmlns:p14="http://schemas.microsoft.com/office/powerpoint/2010/main" val="3091754756"/>
      </p:ext>
    </p:extLst>
  </p:cSld>
  <p:clrMapOvr>
    <a:masterClrMapping/>
  </p:clrMapOvr>
</p:sld>
</file>

<file path=ppt/theme/theme1.xml><?xml version="1.0" encoding="utf-8"?>
<a:theme xmlns:a="http://schemas.openxmlformats.org/drawingml/2006/main" name="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738</Words>
  <Application>Microsoft Office PowerPoint</Application>
  <PresentationFormat>Экран (4:3)</PresentationFormat>
  <Paragraphs>134</Paragraphs>
  <Slides>14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ИТ</vt:lpstr>
      <vt:lpstr>1_ИТ</vt:lpstr>
      <vt:lpstr>Документ</vt:lpstr>
      <vt:lpstr>Тема 2. Окружение проекта План:  1. Виды и характеристика окружения проекта  2. Дальнее окружение проекта  3. Ближнее окружение проекта  4. Внутреннее окружение  </vt:lpstr>
      <vt:lpstr>1. Виды и характеристика окружения проекта</vt:lpstr>
      <vt:lpstr>1. Окружение проекта</vt:lpstr>
      <vt:lpstr>       Проект  можно рассматривать как кратковременную мини - организацию внутри предприятия. На проект оказывают влияние все подразделения  предприятия, с которыми связан процесс его появления и реализации.   Как правило,  это подразделения из следующих сфер деятельности:   Руководство предприятия - исходя из стратегии организации определяет цели и основные требования к проекту.   Сфера финансов - определяет бюджетные рамки проекта, а также способы и источники финансирования.   Сфера сбыта - формирует требования и условия для проекта, связанные с рынком сбыта, поведением покупателей и действиями конкурентов.  Сфера изготовления - связана с рынком средств производства, необходимых для проекта.     </vt:lpstr>
      <vt:lpstr> Сфера материального обеспечения - связана с рынком сырья  и полуфабрикатов и формирует требования к проекту, вытекающие из возможностей обеспечения сырьем, материалами и оборудованием по приемлемым ценам.   Сфера инфраструктуры - связана с рынком услуг и различных видов сервиса (реклама, транспорт, связь, телекоммуникации, информационное и инженерное обеспечение и т.д.).   Сфера очистки и утилизации промышленных отходов - связана с требованиями по охране окружающей среды и разумным использованием отходов производства.    </vt:lpstr>
      <vt:lpstr>Окружение проекта:  дальнее, ближнее, внутреннее (или внешнее и внутреннее)</vt:lpstr>
      <vt:lpstr>2. Дальнее окружение проекта</vt:lpstr>
      <vt:lpstr>Дальнее окружение проекта</vt:lpstr>
      <vt:lpstr>Дальнее окружение проекта</vt:lpstr>
      <vt:lpstr>Дальнее окружение проекта</vt:lpstr>
      <vt:lpstr>3. Ближнее окружение проекта</vt:lpstr>
      <vt:lpstr>Презентация PowerPoint</vt:lpstr>
      <vt:lpstr>4. Внутреннее окружение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Окружение проекта План:  1. Виды и характеристика окружения проекта  2. Дальнее окружение проекта  3. Ближнее окружение проекта   </dc:title>
  <dc:creator>Светлана Лёвушкина</dc:creator>
  <cp:lastModifiedBy>Home</cp:lastModifiedBy>
  <cp:revision>10</cp:revision>
  <dcterms:created xsi:type="dcterms:W3CDTF">2015-10-13T16:58:13Z</dcterms:created>
  <dcterms:modified xsi:type="dcterms:W3CDTF">2021-02-26T10:19:56Z</dcterms:modified>
</cp:coreProperties>
</file>